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1"/>
  </p:notesMasterIdLst>
  <p:sldIdLst>
    <p:sldId id="258" r:id="rId3"/>
    <p:sldId id="259" r:id="rId4"/>
    <p:sldId id="260" r:id="rId5"/>
    <p:sldId id="262" r:id="rId6"/>
    <p:sldId id="271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8"/>
    <p:restoredTop sz="96331"/>
  </p:normalViewPr>
  <p:slideViewPr>
    <p:cSldViewPr snapToGrid="0">
      <p:cViewPr varScale="1">
        <p:scale>
          <a:sx n="131" d="100"/>
          <a:sy n="131" d="100"/>
        </p:scale>
        <p:origin x="14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60-BD47-B4B0-C8B587B3E22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60-BD47-B4B0-C8B587B3E22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60-BD47-B4B0-C8B587B3E22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Sarja 4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1</c:v>
                </c:pt>
                <c:pt idx="1">
                  <c:v>1.2</c:v>
                </c:pt>
                <c:pt idx="2">
                  <c:v>1.9</c:v>
                </c:pt>
                <c:pt idx="3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60-BD47-B4B0-C8B587B3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647280"/>
        <c:axId val="2117648928"/>
      </c:lineChart>
      <c:catAx>
        <c:axId val="211764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17648928"/>
        <c:crosses val="autoZero"/>
        <c:auto val="1"/>
        <c:lblAlgn val="ctr"/>
        <c:lblOffset val="100"/>
        <c:noMultiLvlLbl val="0"/>
      </c:catAx>
      <c:valAx>
        <c:axId val="211764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176472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53860111521559"/>
          <c:y val="0.32642028727715483"/>
          <c:w val="0.16647119933441398"/>
          <c:h val="0.22457644062584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4-2D49-96F8-6298B27CF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4-2D49-96F8-6298B27CFA5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844-2D49-96F8-6298B27CFA5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44-2D49-96F8-6298B27CFA5D}"/>
              </c:ext>
            </c:extLst>
          </c:dPt>
          <c:dLbls>
            <c:dLbl>
              <c:idx val="0"/>
              <c:layout>
                <c:manualLayout>
                  <c:x val="-0.17813098270804384"/>
                  <c:y val="-3.84785093688424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4-2D49-96F8-6298B27CFA5D}"/>
                </c:ext>
              </c:extLst>
            </c:dLbl>
            <c:dLbl>
              <c:idx val="1"/>
              <c:layout>
                <c:manualLayout>
                  <c:x val="0.1791201559363903"/>
                  <c:y val="-5.72885857177723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44-2D49-96F8-6298B27CFA5D}"/>
                </c:ext>
              </c:extLst>
            </c:dLbl>
            <c:dLbl>
              <c:idx val="2"/>
              <c:layout>
                <c:manualLayout>
                  <c:x val="0.14506194997684113"/>
                  <c:y val="0.114649792776382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44-2D49-96F8-6298B27CFA5D}"/>
                </c:ext>
              </c:extLst>
            </c:dLbl>
            <c:dLbl>
              <c:idx val="3"/>
              <c:layout>
                <c:manualLayout>
                  <c:x val="6.4995561216612624E-2"/>
                  <c:y val="0.13575594449339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4-2D49-96F8-6298B27CF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4-2D49-96F8-6298B27CF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7BD7D-C45C-CF4A-A9C4-3A39077FF7F1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528C4-73B8-AB42-A8F4-BE50CFFB93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5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528C4-73B8-AB42-A8F4-BE50CFFB931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12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528C4-73B8-AB42-A8F4-BE50CFFB931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01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9C6BCA8C-07F0-607E-4DA1-68B3D975537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7C04893A-68FA-81A9-1571-876840B2B85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 descr="image3.jpeg">
              <a:extLst>
                <a:ext uri="{FF2B5EF4-FFF2-40B4-BE49-F238E27FC236}">
                  <a16:creationId xmlns:a16="http://schemas.microsoft.com/office/drawing/2014/main" id="{144C0B39-B07B-2C71-FEF4-F3399AC047BC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6" y="414127"/>
            <a:ext cx="11308065" cy="6029739"/>
          </a:xfrm>
          <a:prstGeom prst="rect">
            <a:avLst/>
          </a:prstGeom>
          <a:solidFill>
            <a:srgbClr val="262626">
              <a:alpha val="69919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764958C-2970-9143-4E47-E5BE66B7B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3A174D-46F6-1501-CA5E-5A84B0EF4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/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04D87E2-999D-5901-8D2F-8702A84C72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Headline 2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3F217E7-7869-2DD0-9AB2-5AAAD05C1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0FACB88-89BB-5AD7-46A7-28818B745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9158" y="1016996"/>
            <a:ext cx="1733682" cy="8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EE0B036-19AD-341F-D0EC-0C5484D6F2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969" y="-1325563"/>
            <a:ext cx="113080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Oamkin</a:t>
            </a:r>
            <a:r>
              <a:rPr lang="fi-FI" dirty="0"/>
              <a:t> logo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25AC56-78A6-B93C-208F-E90ED5355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5796" y="2941871"/>
            <a:ext cx="2500408" cy="9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9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2B3DF-0C7C-9DB8-CAA4-F6ACB7AF23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969" y="-1325563"/>
            <a:ext cx="113080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Oamkin</a:t>
            </a:r>
            <a:r>
              <a:rPr lang="fi-FI" dirty="0"/>
              <a:t> logo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E66535E-74C3-ABAE-B8A3-8A9EE42BF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8901" y="2844773"/>
            <a:ext cx="2494199" cy="11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55566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474640-F61C-A9CF-6924-5D8759734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1474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18A2-F5B8-ABD5-4818-BD33A20D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55668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39EB8-DFDC-B05E-EE36-0BE5D774E7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55668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73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C2343D-E2A3-7B2A-C7F4-8AC02FC1E7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E0F25-7EE1-BED9-1DFF-1A6A2BBD6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E7CC74-ED56-6C31-1E88-11DA5ED90BE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52013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BD3513E-406E-E8F0-66F5-18DCA6211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0232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182D64-2ADE-8E41-2E71-124DF0AB98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0206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6271709-1675-769D-BC70-16EAE4B071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2060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8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5280" y="414130"/>
            <a:ext cx="5264878" cy="6029739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39EB8-DFDC-B05E-EE36-0BE5D774E7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678497"/>
            <a:ext cx="4888522" cy="42212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831" y="64198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19F3C7-8D69-A560-29F1-08D1BEBDE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4888521" cy="1405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7984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korostus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831" y="64198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5280" y="414130"/>
            <a:ext cx="5264878" cy="6029739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C01DD50-FDC2-13B8-AA38-9485175360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3200" y="3617399"/>
            <a:ext cx="3898800" cy="2592000"/>
          </a:xfrm>
          <a:prstGeom prst="rect">
            <a:avLst/>
          </a:prstGeom>
          <a:solidFill>
            <a:schemeClr val="accent1">
              <a:alpha val="90023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088CD5-AD9B-2BE9-5EB9-1558531C8E4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16203" y="3944203"/>
            <a:ext cx="3384645" cy="2007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1CD8CBD-46E0-7E78-9993-346F9A7DC4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678497"/>
            <a:ext cx="4888522" cy="42212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C65DAF-1C19-30ED-2FDC-981383EF0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4888521" cy="1405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5744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672" y="414131"/>
            <a:ext cx="5624812" cy="5631828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831" y="64198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C6B700-EA06-53CE-2658-289997AD02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73754" y="1678496"/>
            <a:ext cx="4888522" cy="42212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0259B3-AF54-5BCE-4AD3-E65700BD7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107" y="0"/>
            <a:ext cx="4888521" cy="1405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1791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 ja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C2343D-E2A3-7B2A-C7F4-8AC02FC1E7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E0F25-7EE1-BED9-1DFF-1A6A2BBD6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6619131" cy="13958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E7CC74-ED56-6C31-1E88-11DA5ED90BE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05795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BD3513E-406E-E8F0-66F5-18DCA6211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5795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BA9EA0-0A88-8C2A-57CE-A9A75A027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73390" y="414130"/>
            <a:ext cx="3956768" cy="6029739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972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6;p1">
            <a:extLst>
              <a:ext uri="{FF2B5EF4-FFF2-40B4-BE49-F238E27FC236}">
                <a16:creationId xmlns:a16="http://schemas.microsoft.com/office/drawing/2014/main" id="{8FFBF404-79B0-B963-0AAC-8F8FEAE0C42A}"/>
              </a:ext>
            </a:extLst>
          </p:cNvPr>
          <p:cNvGrpSpPr/>
          <p:nvPr userDrawn="1"/>
        </p:nvGrpSpPr>
        <p:grpSpPr>
          <a:xfrm>
            <a:off x="441966" y="414124"/>
            <a:ext cx="11308063" cy="6029742"/>
            <a:chOff x="0" y="-1"/>
            <a:chExt cx="11308062" cy="6029740"/>
          </a:xfrm>
        </p:grpSpPr>
        <p:sp>
          <p:nvSpPr>
            <p:cNvPr id="10" name="Google Shape;47;p1">
              <a:extLst>
                <a:ext uri="{FF2B5EF4-FFF2-40B4-BE49-F238E27FC236}">
                  <a16:creationId xmlns:a16="http://schemas.microsoft.com/office/drawing/2014/main" id="{7301E19A-60F2-3CC2-584D-B450B4AAA2CD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48;p1">
              <a:extLst>
                <a:ext uri="{FF2B5EF4-FFF2-40B4-BE49-F238E27FC236}">
                  <a16:creationId xmlns:a16="http://schemas.microsoft.com/office/drawing/2014/main" id="{AB3950E2-290F-E7CA-828D-3E432E36A57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4" y="414123"/>
            <a:ext cx="11308065" cy="6029739"/>
          </a:xfrm>
          <a:prstGeom prst="rect">
            <a:avLst/>
          </a:prstGeom>
          <a:solidFill>
            <a:srgbClr val="262626">
              <a:alpha val="7511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DF65B9D-3521-E39B-E8A8-325691B8F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1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/ Välikans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11970B9-1DEA-605A-FC8F-1029E572C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88851"/>
            <a:ext cx="10515600" cy="4588111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4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DE20-FA6F-BEBC-9EB5-801280F5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96191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969" y="681037"/>
            <a:ext cx="11308061" cy="5495926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4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1231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yläkuva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6A0DC0F-7C34-513B-37E8-BBAD2DABD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3A770-D400-F2A5-18EA-E4A29BCB8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26340"/>
            <a:ext cx="10515600" cy="102112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089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yläkuva + 2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6A0DC0F-7C34-513B-37E8-BBAD2DABD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435087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185349-A011-5A54-4046-B9A591263B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848846"/>
            <a:ext cx="5181600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770ED5-11A0-AD22-4620-99D35C54F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848846"/>
            <a:ext cx="5181600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1928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 sivun yläkuva + 3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6A0DC0F-7C34-513B-37E8-BBAD2DABD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435087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0F51B8-0AE9-F229-E330-B2C4AE503B7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8263" y="2848846"/>
            <a:ext cx="3236841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10F73-DA44-EEC0-B676-BD4A4E5B8F2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61015" y="2848846"/>
            <a:ext cx="3236841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4D493D-4A6B-B6F5-5507-C07E6EE6D7F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93767" y="2848846"/>
            <a:ext cx="3236841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5961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8C435D9B-AF38-5094-FB79-05A040909B0C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9B98DCC6-BB25-4675-DDF1-F8CA84AFCF9A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>
              <a:extLst>
                <a:ext uri="{FF2B5EF4-FFF2-40B4-BE49-F238E27FC236}">
                  <a16:creationId xmlns:a16="http://schemas.microsoft.com/office/drawing/2014/main" id="{A9E5EF91-4106-6A35-E406-330D616118D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0209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B98FFA0-B44E-1C9C-A15D-350F70381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6;p1">
            <a:extLst>
              <a:ext uri="{FF2B5EF4-FFF2-40B4-BE49-F238E27FC236}">
                <a16:creationId xmlns:a16="http://schemas.microsoft.com/office/drawing/2014/main" id="{F4A858B5-9EEB-D69C-835F-5305D5F7633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14" name="Google Shape;47;p1">
              <a:extLst>
                <a:ext uri="{FF2B5EF4-FFF2-40B4-BE49-F238E27FC236}">
                  <a16:creationId xmlns:a16="http://schemas.microsoft.com/office/drawing/2014/main" id="{01BD5674-5E9E-E523-D175-FF22DAF2DFA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Google Shape;48;p1">
              <a:extLst>
                <a:ext uri="{FF2B5EF4-FFF2-40B4-BE49-F238E27FC236}">
                  <a16:creationId xmlns:a16="http://schemas.microsoft.com/office/drawing/2014/main" id="{D915449A-8A35-35DE-F513-A38EC790C059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5157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5AFF246-393D-B627-4BC6-D3F23E77AC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5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3A174D-46F6-1501-CA5E-5A84B0EF4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/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04D87E2-999D-5901-8D2F-8702A84C72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3F217E7-7869-2DD0-9AB2-5AAAD05C1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6BD08D-694A-9C48-27C4-4127E0201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9158" y="1016995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9C6BCA8C-07F0-607E-4DA1-68B3D975537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7C04893A-68FA-81A9-1571-876840B2B85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 descr="image3.jpeg">
              <a:extLst>
                <a:ext uri="{FF2B5EF4-FFF2-40B4-BE49-F238E27FC236}">
                  <a16:creationId xmlns:a16="http://schemas.microsoft.com/office/drawing/2014/main" id="{144C0B39-B07B-2C71-FEF4-F3399AC047BC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6" y="414127"/>
            <a:ext cx="11308065" cy="6029739"/>
          </a:xfrm>
          <a:prstGeom prst="rect">
            <a:avLst/>
          </a:prstGeom>
          <a:solidFill>
            <a:srgbClr val="262626">
              <a:alpha val="7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Headline 2</a:t>
            </a:r>
          </a:p>
          <a:p>
            <a:pPr lvl="0"/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594218F-E0A4-EBCD-F941-3FE2380B5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7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6;p1">
            <a:extLst>
              <a:ext uri="{FF2B5EF4-FFF2-40B4-BE49-F238E27FC236}">
                <a16:creationId xmlns:a16="http://schemas.microsoft.com/office/drawing/2014/main" id="{8FFBF404-79B0-B963-0AAC-8F8FEAE0C42A}"/>
              </a:ext>
            </a:extLst>
          </p:cNvPr>
          <p:cNvGrpSpPr/>
          <p:nvPr userDrawn="1"/>
        </p:nvGrpSpPr>
        <p:grpSpPr>
          <a:xfrm>
            <a:off x="441966" y="414124"/>
            <a:ext cx="11308063" cy="6029742"/>
            <a:chOff x="0" y="-1"/>
            <a:chExt cx="11308062" cy="6029740"/>
          </a:xfrm>
        </p:grpSpPr>
        <p:sp>
          <p:nvSpPr>
            <p:cNvPr id="10" name="Google Shape;47;p1">
              <a:extLst>
                <a:ext uri="{FF2B5EF4-FFF2-40B4-BE49-F238E27FC236}">
                  <a16:creationId xmlns:a16="http://schemas.microsoft.com/office/drawing/2014/main" id="{7301E19A-60F2-3CC2-584D-B450B4AAA2CD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48;p1">
              <a:extLst>
                <a:ext uri="{FF2B5EF4-FFF2-40B4-BE49-F238E27FC236}">
                  <a16:creationId xmlns:a16="http://schemas.microsoft.com/office/drawing/2014/main" id="{AB3950E2-290F-E7CA-828D-3E432E36A57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4" y="414123"/>
            <a:ext cx="11308065" cy="6029739"/>
          </a:xfrm>
          <a:prstGeom prst="rect">
            <a:avLst/>
          </a:prstGeom>
          <a:solidFill>
            <a:srgbClr val="262626">
              <a:alpha val="7509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Headline 2</a:t>
            </a:r>
          </a:p>
          <a:p>
            <a:pPr lvl="0"/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2B79A3F-A5E5-910F-FF21-23C20093B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7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8C435D9B-AF38-5094-FB79-05A040909B0C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9B98DCC6-BB25-4675-DDF1-F8CA84AFCF9A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>
              <a:extLst>
                <a:ext uri="{FF2B5EF4-FFF2-40B4-BE49-F238E27FC236}">
                  <a16:creationId xmlns:a16="http://schemas.microsoft.com/office/drawing/2014/main" id="{A9E5EF91-4106-6A35-E406-330D616118D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0209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Headline 2</a:t>
            </a:r>
          </a:p>
          <a:p>
            <a:pPr lvl="0"/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3209EDB-6E79-29EB-F8E9-DA9099760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7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6;p1">
            <a:extLst>
              <a:ext uri="{FF2B5EF4-FFF2-40B4-BE49-F238E27FC236}">
                <a16:creationId xmlns:a16="http://schemas.microsoft.com/office/drawing/2014/main" id="{F4A858B5-9EEB-D69C-835F-5305D5F7633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14" name="Google Shape;47;p1">
              <a:extLst>
                <a:ext uri="{FF2B5EF4-FFF2-40B4-BE49-F238E27FC236}">
                  <a16:creationId xmlns:a16="http://schemas.microsoft.com/office/drawing/2014/main" id="{01BD5674-5E9E-E523-D175-FF22DAF2DFA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Google Shape;48;p1">
              <a:extLst>
                <a:ext uri="{FF2B5EF4-FFF2-40B4-BE49-F238E27FC236}">
                  <a16:creationId xmlns:a16="http://schemas.microsoft.com/office/drawing/2014/main" id="{D915449A-8A35-35DE-F513-A38EC790C059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Headline 2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C1E02F-BBDB-4D3E-FD3B-62D8AD353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60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42E1CB-D463-F692-44C2-008E8D2D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9" y="365125"/>
            <a:ext cx="113080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71674B-F9E6-9339-A6FF-203CD105D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9" y="1825625"/>
            <a:ext cx="11308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5F3777-0A4C-9898-0B87-25164C61B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001" y="6419850"/>
            <a:ext cx="34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2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80" r:id="rId5"/>
    <p:sldLayoutId id="2147483698" r:id="rId6"/>
    <p:sldLayoutId id="2147483699" r:id="rId7"/>
    <p:sldLayoutId id="2147483700" r:id="rId8"/>
    <p:sldLayoutId id="2147483701" r:id="rId9"/>
    <p:sldLayoutId id="2147483692" r:id="rId10"/>
    <p:sldLayoutId id="2147483693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5F3777-0A4C-9898-0B87-25164C61B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001" y="6419850"/>
            <a:ext cx="34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2BAFD44-CC32-6F10-67B9-C4F99D254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42" y="6419850"/>
            <a:ext cx="727515" cy="22734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2908F3B-6D8E-979F-C4A1-A5E888DA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9" y="365125"/>
            <a:ext cx="113080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A245B2-1FA0-1554-705B-F41DC47E1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9" y="1825625"/>
            <a:ext cx="11308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09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7" r:id="rId3"/>
    <p:sldLayoutId id="2147483684" r:id="rId4"/>
    <p:sldLayoutId id="2147483697" r:id="rId5"/>
    <p:sldLayoutId id="2147483685" r:id="rId6"/>
    <p:sldLayoutId id="2147483686" r:id="rId7"/>
    <p:sldLayoutId id="2147483691" r:id="rId8"/>
    <p:sldLayoutId id="2147483689" r:id="rId9"/>
    <p:sldLayoutId id="2147483695" r:id="rId10"/>
    <p:sldLayoutId id="2147483690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asti.fi/saavutettavat-asiakirjat/powerpoint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5AFEA-9A32-F8AC-919D-341336E74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Tämä on kansikuva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3C50DB-B9E6-6C03-3ED6-021E43ED0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Lisää kansikuvamalleja Asettelu-ikonin (Layout) alta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0F1DD02-F0D8-02C5-EA4C-2B25F6516B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Maija Meikäläinen, 1.1.2023</a:t>
            </a:r>
          </a:p>
        </p:txBody>
      </p:sp>
    </p:spTree>
    <p:extLst>
      <p:ext uri="{BB962C8B-B14F-4D97-AF65-F5344CB8AC3E}">
        <p14:creationId xmlns:p14="http://schemas.microsoft.com/office/powerpoint/2010/main" val="182733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10136D3-5EF3-0D1B-F6B2-489DE88A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Diasarjan käyttöohjeita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8141-C965-0117-59BF-05851327F8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Dian asettelu (Layout) -valikosta löydät erilaisia diapohjia.</a:t>
            </a:r>
          </a:p>
          <a:p>
            <a:r>
              <a:rPr lang="fi-FI" dirty="0"/>
              <a:t>Tunnistettavan ja yhtenäisen ilmeen vuoksi ei ole suotavaa käyttää Microsoftin omaa Suunnittelutyökalua kuvien ja tekstien asetteluun.</a:t>
            </a:r>
          </a:p>
          <a:p>
            <a:r>
              <a:rPr lang="fi-FI" dirty="0"/>
              <a:t>Tiedostokoon pienentämiseksi valitse lopuksi Tiedosto: Pakkaa kuvat (</a:t>
            </a:r>
            <a:r>
              <a:rPr lang="fi-FI" dirty="0" err="1"/>
              <a:t>Compress</a:t>
            </a:r>
            <a:r>
              <a:rPr lang="fi-FI"/>
              <a:t> </a:t>
            </a:r>
            <a:r>
              <a:rPr lang="fi-FI" err="1"/>
              <a:t>pictures</a:t>
            </a:r>
            <a:r>
              <a:rPr lang="fi-FI"/>
              <a:t>).</a:t>
            </a:r>
          </a:p>
          <a:p>
            <a:endParaRPr lang="fi-FI"/>
          </a:p>
          <a:p>
            <a:endParaRPr lang="fi-FI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ACEC28E3-9729-BFB2-2B4A-33E25BCFA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280" y="414130"/>
            <a:ext cx="5264878" cy="6029739"/>
          </a:xfrm>
        </p:spPr>
      </p:pic>
    </p:spTree>
    <p:extLst>
      <p:ext uri="{BB962C8B-B14F-4D97-AF65-F5344CB8AC3E}">
        <p14:creationId xmlns:p14="http://schemas.microsoft.com/office/powerpoint/2010/main" val="31522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29AF05C-69B4-214E-59B3-CCAE5139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107" y="0"/>
            <a:ext cx="4888521" cy="1246909"/>
          </a:xfrm>
        </p:spPr>
        <p:txBody>
          <a:bodyPr/>
          <a:lstStyle/>
          <a:p>
            <a:r>
              <a:rPr lang="fi-FI"/>
              <a:t>Fontit ja värit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F27C45-7D94-7ECB-2AE4-7836849A6A8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73754" y="1555668"/>
            <a:ext cx="4888522" cy="422129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/>
              <a:t>Varmista riittävä fonttikoko, 16–20 pt on yleensä sopiva. Jaa teksti tarvittaessa useammalle dialle.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/>
              <a:t>Käytä tekstissä </a:t>
            </a:r>
            <a:r>
              <a:rPr lang="fi-FI" sz="2000" err="1"/>
              <a:t>Arial</a:t>
            </a:r>
            <a:r>
              <a:rPr lang="fi-FI" sz="2000"/>
              <a:t> Normaali </a:t>
            </a:r>
            <a:br>
              <a:rPr lang="fi-FI" sz="2000"/>
            </a:br>
            <a:r>
              <a:rPr lang="fi-FI" sz="2000"/>
              <a:t>-leikkausta ja otsikoissa </a:t>
            </a:r>
            <a:r>
              <a:rPr lang="fi-FI" sz="2000" b="1" err="1"/>
              <a:t>Arial</a:t>
            </a:r>
            <a:r>
              <a:rPr lang="fi-FI" b="1"/>
              <a:t> Lihavoitu </a:t>
            </a:r>
            <a:r>
              <a:rPr lang="fi-FI" sz="2000"/>
              <a:t>-leikkausta.</a:t>
            </a:r>
            <a:endParaRPr lang="fi-FI" sz="2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Suosi </a:t>
            </a:r>
            <a:r>
              <a:rPr lang="fi-FI" err="1"/>
              <a:t>Oamkin</a:t>
            </a:r>
            <a:r>
              <a:rPr lang="fi-FI"/>
              <a:t> värejä </a:t>
            </a:r>
            <a:r>
              <a:rPr lang="fi-FI" sz="2000"/>
              <a:t>ja hyödynnä kalvopohjan omia oletusvärejä.</a:t>
            </a:r>
          </a:p>
          <a:p>
            <a:r>
              <a:rPr lang="fi-FI"/>
              <a:t>Huomioi riittävän suuri kontrasti </a:t>
            </a:r>
            <a:r>
              <a:rPr lang="fi-FI" sz="2000"/>
              <a:t>dian taustan ja tekstin välillä. Musta teksti valkoisella taustalla on aina luettavin.</a:t>
            </a:r>
          </a:p>
          <a:p>
            <a:endParaRPr lang="fi-FI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7D564389-C411-D35A-0FA5-5D18C79CC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72" y="414131"/>
            <a:ext cx="5624812" cy="5631828"/>
          </a:xfrm>
        </p:spPr>
      </p:pic>
    </p:spTree>
    <p:extLst>
      <p:ext uri="{BB962C8B-B14F-4D97-AF65-F5344CB8AC3E}">
        <p14:creationId xmlns:p14="http://schemas.microsoft.com/office/powerpoint/2010/main" val="217863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ED803-E804-7B46-8DD7-6B578710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6909"/>
          </a:xfrm>
        </p:spPr>
        <p:txBody>
          <a:bodyPr/>
          <a:lstStyle/>
          <a:p>
            <a:r>
              <a:rPr lang="fi-FI"/>
              <a:t>Diasarjan käyttö saavutettavuuden näkökulmasta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AEA76B-9EED-8937-681F-6D88C5A2D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/>
              <a:t>Nimeä tiedosto selkeästi ja täytä tiedoston ominaisuudet: </a:t>
            </a:r>
            <a:br>
              <a:rPr lang="fi-FI" sz="2000"/>
            </a:br>
            <a:r>
              <a:rPr lang="fi-FI" sz="2000"/>
              <a:t>Tiedosto (</a:t>
            </a:r>
            <a:r>
              <a:rPr lang="fi-FI" sz="2000" err="1"/>
              <a:t>File</a:t>
            </a:r>
            <a:r>
              <a:rPr lang="fi-FI" sz="2000"/>
              <a:t>): Ominaisuudet (</a:t>
            </a:r>
            <a:r>
              <a:rPr lang="fi-FI" sz="2000" err="1"/>
              <a:t>Properties</a:t>
            </a:r>
            <a:r>
              <a:rPr lang="fi-FI" sz="2000"/>
              <a:t>): Yhteenveto (</a:t>
            </a:r>
            <a:r>
              <a:rPr lang="fi-FI" sz="2000" err="1"/>
              <a:t>Summary</a:t>
            </a:r>
            <a:r>
              <a:rPr lang="fi-FI" sz="2000"/>
              <a:t>).</a:t>
            </a:r>
          </a:p>
          <a:p>
            <a:r>
              <a:rPr lang="en-GB" sz="2000" err="1"/>
              <a:t>Lisää</a:t>
            </a:r>
            <a:r>
              <a:rPr lang="en-GB" sz="2000"/>
              <a:t> </a:t>
            </a:r>
            <a:r>
              <a:rPr lang="en-GB" sz="2000" err="1"/>
              <a:t>kuville</a:t>
            </a:r>
            <a:r>
              <a:rPr lang="en-GB" sz="2000"/>
              <a:t> </a:t>
            </a:r>
            <a:r>
              <a:rPr lang="en-GB" sz="2000" err="1"/>
              <a:t>vaihtoehtokuvaus</a:t>
            </a:r>
            <a:r>
              <a:rPr lang="en-GB" sz="2000"/>
              <a:t> (Alt-</a:t>
            </a:r>
            <a:r>
              <a:rPr lang="en-GB" sz="2000" err="1"/>
              <a:t>teksti</a:t>
            </a:r>
            <a:r>
              <a:rPr lang="en-GB" sz="2000"/>
              <a:t>): </a:t>
            </a:r>
            <a:r>
              <a:rPr lang="en-GB" err="1"/>
              <a:t>k</a:t>
            </a:r>
            <a:r>
              <a:rPr lang="en-GB" sz="2000" err="1"/>
              <a:t>likkaa</a:t>
            </a:r>
            <a:r>
              <a:rPr lang="en-GB" sz="2000"/>
              <a:t> </a:t>
            </a:r>
            <a:r>
              <a:rPr lang="en-GB" sz="2000" err="1"/>
              <a:t>haluttua</a:t>
            </a:r>
            <a:r>
              <a:rPr lang="en-GB" sz="2000"/>
              <a:t> </a:t>
            </a:r>
            <a:r>
              <a:rPr lang="en-GB" sz="2000" err="1"/>
              <a:t>kuvaa</a:t>
            </a:r>
            <a:r>
              <a:rPr lang="en-GB" sz="2000"/>
              <a:t> tai </a:t>
            </a:r>
            <a:r>
              <a:rPr lang="en-GB" sz="2000" err="1"/>
              <a:t>objektia</a:t>
            </a:r>
            <a:r>
              <a:rPr lang="en-GB" sz="2000"/>
              <a:t> </a:t>
            </a:r>
            <a:r>
              <a:rPr lang="en-GB" sz="2000" err="1"/>
              <a:t>hiiren</a:t>
            </a:r>
            <a:r>
              <a:rPr lang="en-GB" sz="2000"/>
              <a:t> </a:t>
            </a:r>
            <a:r>
              <a:rPr lang="en-GB" sz="2000" err="1"/>
              <a:t>oikealla</a:t>
            </a:r>
            <a:r>
              <a:rPr lang="en-GB" sz="2000"/>
              <a:t> </a:t>
            </a:r>
            <a:r>
              <a:rPr lang="en-GB" sz="2000" err="1"/>
              <a:t>näppäimellä</a:t>
            </a:r>
            <a:r>
              <a:rPr lang="en-GB" sz="2000"/>
              <a:t> </a:t>
            </a:r>
            <a:r>
              <a:rPr lang="en-GB" sz="2000" err="1"/>
              <a:t>ja</a:t>
            </a:r>
            <a:r>
              <a:rPr lang="en-GB" sz="2000"/>
              <a:t> </a:t>
            </a:r>
            <a:r>
              <a:rPr lang="en-GB" sz="2000" err="1"/>
              <a:t>valitse</a:t>
            </a:r>
            <a:r>
              <a:rPr lang="en-GB"/>
              <a:t> ‘</a:t>
            </a:r>
            <a:r>
              <a:rPr lang="en-GB" sz="2000" err="1"/>
              <a:t>Näytä</a:t>
            </a:r>
            <a:r>
              <a:rPr lang="en-GB" sz="2000"/>
              <a:t> </a:t>
            </a:r>
            <a:r>
              <a:rPr lang="en-GB" sz="2000" err="1"/>
              <a:t>vaihtoehtoinen</a:t>
            </a:r>
            <a:r>
              <a:rPr lang="en-GB" sz="2000"/>
              <a:t> </a:t>
            </a:r>
            <a:r>
              <a:rPr lang="en-GB" sz="2000" err="1"/>
              <a:t>teksti</a:t>
            </a:r>
            <a:r>
              <a:rPr lang="en-GB" sz="2000"/>
              <a:t>’. </a:t>
            </a:r>
            <a:r>
              <a:rPr lang="en-GB" sz="2000" err="1"/>
              <a:t>Mikäli</a:t>
            </a:r>
            <a:r>
              <a:rPr lang="en-GB" sz="2000"/>
              <a:t> </a:t>
            </a:r>
            <a:r>
              <a:rPr lang="en-GB" sz="2000" err="1"/>
              <a:t>kuva</a:t>
            </a:r>
            <a:r>
              <a:rPr lang="en-GB" sz="2000"/>
              <a:t> on </a:t>
            </a:r>
            <a:r>
              <a:rPr lang="en-GB" sz="2000" err="1"/>
              <a:t>koristeellinen</a:t>
            </a:r>
            <a:r>
              <a:rPr lang="en-GB" sz="2000"/>
              <a:t>, </a:t>
            </a:r>
            <a:r>
              <a:rPr lang="en-GB" sz="2000" err="1"/>
              <a:t>ei</a:t>
            </a:r>
            <a:r>
              <a:rPr lang="en-GB" sz="2000"/>
              <a:t> </a:t>
            </a:r>
            <a:r>
              <a:rPr lang="en-GB" sz="2000" err="1"/>
              <a:t>vaihtoehtokuvausta</a:t>
            </a:r>
            <a:r>
              <a:rPr lang="en-GB" sz="2000"/>
              <a:t> </a:t>
            </a:r>
            <a:r>
              <a:rPr lang="en-GB" sz="2000" err="1"/>
              <a:t>tarvita</a:t>
            </a:r>
            <a:r>
              <a:rPr lang="en-GB" sz="2000"/>
              <a:t>.</a:t>
            </a:r>
          </a:p>
          <a:p>
            <a:r>
              <a:rPr lang="fi-FI" sz="2000"/>
              <a:t>Varmista värien välinen riittävä kontrasti ja ettei kuvien tai kaavioiden ymmärtämiseen vaadita punaisen ja vihreän värin erottamista toisistaan.</a:t>
            </a:r>
          </a:p>
          <a:p>
            <a:r>
              <a:rPr lang="fi-FI" sz="2000"/>
              <a:t>Tarkista, että elementtien lukujärjestys on oikea.</a:t>
            </a:r>
          </a:p>
          <a:p>
            <a:r>
              <a:rPr lang="fi-FI" sz="2000"/>
              <a:t>Kattavat ohjeet ja lisätietoa saavutettavien esitysten ja  asiakirjojen tekemiseen sekä suullisten esitysten pitämiseen </a:t>
            </a:r>
            <a:r>
              <a:rPr lang="fi-FI" sz="2000" err="1"/>
              <a:t>Saavutettavasti.fi</a:t>
            </a:r>
            <a:r>
              <a:rPr lang="fi-FI" sz="2000"/>
              <a:t>-sivustolta: </a:t>
            </a:r>
            <a:r>
              <a:rPr lang="fi-FI" sz="2000">
                <a:hlinkClick r:id="rId2"/>
              </a:rPr>
              <a:t>https://www.saavutettavasti.fi/saavutettavat-asiakirjat/powerpoint/</a:t>
            </a:r>
            <a:endParaRPr lang="fi-FI" sz="2000"/>
          </a:p>
          <a:p>
            <a:endParaRPr lang="en-GB" sz="20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65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70561E5-1367-1542-965E-0818AB8A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Muita vinkkejä esityksen laatimiseen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7ED4B3C-1127-EECF-795C-83DAE3BF5BE3}"/>
              </a:ext>
            </a:extLst>
          </p:cNvPr>
          <p:cNvSpPr txBox="1">
            <a:spLocks/>
          </p:cNvSpPr>
          <p:nvPr/>
        </p:nvSpPr>
        <p:spPr>
          <a:xfrm>
            <a:off x="838200" y="1678498"/>
            <a:ext cx="4888522" cy="212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Käytä yhtenäistä ilmettä taulukoiden ja graafien osalta.</a:t>
            </a:r>
          </a:p>
          <a:p>
            <a:r>
              <a:rPr lang="fi-FI"/>
              <a:t>Voit hyödyntää seuraavilta sivuilta löytyviä esimerkkejä niin tyylillisesti kuin rakenteellisesti.</a:t>
            </a:r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238B7E7F-AE86-D6C9-A44C-275644DEAD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4978017"/>
              </p:ext>
            </p:extLst>
          </p:nvPr>
        </p:nvGraphicFramePr>
        <p:xfrm>
          <a:off x="838199" y="3944203"/>
          <a:ext cx="4888522" cy="2132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261">
                  <a:extLst>
                    <a:ext uri="{9D8B030D-6E8A-4147-A177-3AD203B41FA5}">
                      <a16:colId xmlns:a16="http://schemas.microsoft.com/office/drawing/2014/main" val="3113397275"/>
                    </a:ext>
                  </a:extLst>
                </a:gridCol>
                <a:gridCol w="2444261">
                  <a:extLst>
                    <a:ext uri="{9D8B030D-6E8A-4147-A177-3AD203B41FA5}">
                      <a16:colId xmlns:a16="http://schemas.microsoft.com/office/drawing/2014/main" val="1968023474"/>
                    </a:ext>
                  </a:extLst>
                </a:gridCol>
              </a:tblGrid>
              <a:tr h="584051"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bg1"/>
                          </a:solidFill>
                        </a:rPr>
                        <a:t>Tarkista aina taulukon </a:t>
                      </a:r>
                      <a:r>
                        <a:rPr lang="fi-FI" sz="1600" b="1" baseline="0">
                          <a:solidFill>
                            <a:schemeClr val="bg1"/>
                          </a:solidFill>
                        </a:rPr>
                        <a:t>lukujärjestys</a:t>
                      </a:r>
                      <a:endParaRPr lang="fi-FI" sz="1600" b="1">
                        <a:solidFill>
                          <a:schemeClr val="bg1"/>
                        </a:solidFill>
                      </a:endParaRPr>
                    </a:p>
                  </a:txBody>
                  <a:tcPr marL="216000" marT="144000" marB="144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16000" marT="144000" marB="144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31805"/>
                  </a:ext>
                </a:extLst>
              </a:tr>
              <a:tr h="7736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/>
                        <a:t>Taulukon väliviiva on aina valkoinen.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 dirty="0"/>
                        <a:t>Riittävä reunus parantaa luettavuutta.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81979"/>
                  </a:ext>
                </a:extLst>
              </a:tr>
              <a:tr h="4925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/>
                        <a:t>Käytä hillittyjä värejä.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 dirty="0"/>
                        <a:t>Rivivälin on hyvä olla 1,2.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56724"/>
                  </a:ext>
                </a:extLst>
              </a:tr>
            </a:tbl>
          </a:graphicData>
        </a:graphic>
      </p:graphicFrame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DCBA8AD-F69A-7EED-E561-DB500EFA8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280" y="414130"/>
            <a:ext cx="5264878" cy="6029739"/>
          </a:xfrm>
        </p:spPr>
      </p:pic>
      <p:sp>
        <p:nvSpPr>
          <p:cNvPr id="3" name="Kuvan paikkamerkki 2" descr="Huomionostolaatikko">
            <a:extLst>
              <a:ext uri="{FF2B5EF4-FFF2-40B4-BE49-F238E27FC236}">
                <a16:creationId xmlns:a16="http://schemas.microsoft.com/office/drawing/2014/main" id="{96D1507C-D28F-834E-B00F-8AA04BC84C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BF6DB1-F4B3-531F-9956-D0CD40495D5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fi-FI"/>
              <a:t>Tähän voi tehdä yksittäisen tekstinoston.</a:t>
            </a:r>
          </a:p>
        </p:txBody>
      </p:sp>
    </p:spTree>
    <p:extLst>
      <p:ext uri="{BB962C8B-B14F-4D97-AF65-F5344CB8AC3E}">
        <p14:creationId xmlns:p14="http://schemas.microsoft.com/office/powerpoint/2010/main" val="17656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1E9D4A88-7AD4-EC95-F647-AAABADA9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Esimerkkigraafeja</a:t>
            </a:r>
          </a:p>
        </p:txBody>
      </p:sp>
      <p:graphicFrame>
        <p:nvGraphicFramePr>
          <p:cNvPr id="7" name="Sisällön paikkamerkki 4" descr="Neljän sarjan viivagraafi, jossa neljä luokkaa. Sarjan 1 arvot 4,3, 2,4, 2 ja 1. Sarjan 2 arvot 2,5, 4,4, 2 ja 1,2. Sarjan 3 arvot 3,5, 1,8, 3 ja 1,9. Sarjan 4 arvot 4,5, 2,8, 5 ja 2,2.">
            <a:extLst>
              <a:ext uri="{FF2B5EF4-FFF2-40B4-BE49-F238E27FC236}">
                <a16:creationId xmlns:a16="http://schemas.microsoft.com/office/drawing/2014/main" id="{C4BB230C-954B-BA55-EC4A-5B459AF93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63377"/>
              </p:ext>
            </p:extLst>
          </p:nvPr>
        </p:nvGraphicFramePr>
        <p:xfrm>
          <a:off x="838200" y="1555750"/>
          <a:ext cx="51815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7" descr="Ympyräkaavio, jossa ensimmäinen neljännes 58 %, toinen neljännes 23 %, kolmas neljännes 10 % ja neljäs neljännes 9 %.">
            <a:extLst>
              <a:ext uri="{FF2B5EF4-FFF2-40B4-BE49-F238E27FC236}">
                <a16:creationId xmlns:a16="http://schemas.microsoft.com/office/drawing/2014/main" id="{D4D52F66-5685-DFC7-5055-71DFACA37E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0938459"/>
              </p:ext>
            </p:extLst>
          </p:nvPr>
        </p:nvGraphicFramePr>
        <p:xfrm>
          <a:off x="6172200" y="1555749"/>
          <a:ext cx="5181600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88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0B48EA-1492-8AF1-9440-81A2B46B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6909"/>
          </a:xfrm>
        </p:spPr>
        <p:txBody>
          <a:bodyPr/>
          <a:lstStyle/>
          <a:p>
            <a:r>
              <a:rPr lang="fi-FI" dirty="0"/>
              <a:t>Esimerkkitaulukko</a:t>
            </a:r>
          </a:p>
        </p:txBody>
      </p:sp>
      <p:graphicFrame>
        <p:nvGraphicFramePr>
          <p:cNvPr id="11" name="Google Shape;106;p8">
            <a:extLst>
              <a:ext uri="{FF2B5EF4-FFF2-40B4-BE49-F238E27FC236}">
                <a16:creationId xmlns:a16="http://schemas.microsoft.com/office/drawing/2014/main" id="{9190334D-F701-1D64-6957-25C1B63A3E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3962848"/>
              </p:ext>
            </p:extLst>
          </p:nvPr>
        </p:nvGraphicFramePr>
        <p:xfrm>
          <a:off x="838201" y="1555750"/>
          <a:ext cx="9684222" cy="365725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2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Otsikoissa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käytetään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fonttina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50" marR="137150" marT="137150" marB="1371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Arial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Lihavoitu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valkoinen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137150" marR="137150" marT="137150" marB="1371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Voit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kopioida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tätä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taulukkoa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137150" marR="137150" marT="137150" marB="1371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584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Taulukossa käytetään </a:t>
                      </a:r>
                      <a:r>
                        <a:rPr lang="fi-FI" sz="1600" dirty="0" err="1"/>
                        <a:t>Arial</a:t>
                      </a:r>
                      <a:r>
                        <a:rPr lang="fi-FI" sz="1600" dirty="0"/>
                        <a:t> Normaali –leikkausta.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Käytä tarvittaessa </a:t>
                      </a:r>
                      <a:r>
                        <a:rPr lang="fi-FI" sz="1600" i="1" dirty="0"/>
                        <a:t>Kursiivi-</a:t>
                      </a:r>
                      <a:r>
                        <a:rPr lang="fi-FI" sz="1600" dirty="0"/>
                        <a:t> ja </a:t>
                      </a:r>
                      <a:r>
                        <a:rPr lang="fi-FI" sz="1600" b="1" dirty="0"/>
                        <a:t>Lihavoitu</a:t>
                      </a:r>
                      <a:r>
                        <a:rPr lang="fi-FI" sz="1600" b="0" dirty="0"/>
                        <a:t>-leikkauksia</a:t>
                      </a:r>
                      <a:r>
                        <a:rPr lang="fi-FI" sz="1600" dirty="0"/>
                        <a:t>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b="0" dirty="0"/>
                        <a:t>Älä käytä </a:t>
                      </a:r>
                      <a:r>
                        <a:rPr lang="fi-FI" sz="1600" b="0" dirty="0" err="1"/>
                        <a:t>Arial</a:t>
                      </a:r>
                      <a:r>
                        <a:rPr lang="fi-FI" sz="1600" b="0" dirty="0"/>
                        <a:t> </a:t>
                      </a:r>
                      <a:r>
                        <a:rPr lang="fi-FI" sz="1600" b="0" dirty="0" err="1"/>
                        <a:t>Narrow</a:t>
                      </a:r>
                      <a:r>
                        <a:rPr lang="fi-FI" sz="1600" b="0" dirty="0"/>
                        <a:t> –leikkauksia.</a:t>
                      </a:r>
                    </a:p>
                  </a:txBody>
                  <a:tcPr marL="216000" marR="216000" marT="216000" marB="21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Hallitse taulukon tekstejä klikkaamalla hiiren oikeaa nappia ja valitsemalla ’Muotoile muotoa’.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</a:txBody>
                  <a:tcPr marL="216000" marR="216000" marT="216000" marB="21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Suosi pohjan väripalettia ja pitäydy hillityissä väreissä ja efekteissä.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Käytä vain selkeitä ja ymmärrettäviä muotoja, älä käytä heittovarjoja tms.</a:t>
                      </a:r>
                    </a:p>
                  </a:txBody>
                  <a:tcPr marL="216000" marR="216000" marT="216000" marB="21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5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B7A8EAD-A7D6-6699-0309-E433F9E28B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1308061" cy="1325563"/>
          </a:xfrm>
        </p:spPr>
        <p:txBody>
          <a:bodyPr/>
          <a:lstStyle/>
          <a:p>
            <a:r>
              <a:rPr lang="fi-FI" err="1"/>
              <a:t>Oamkin</a:t>
            </a:r>
            <a:r>
              <a:rPr lang="fi-FI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12853756"/>
      </p:ext>
    </p:extLst>
  </p:cSld>
  <p:clrMapOvr>
    <a:masterClrMapping/>
  </p:clrMapOvr>
</p:sld>
</file>

<file path=ppt/theme/theme1.xml><?xml version="1.0" encoding="utf-8"?>
<a:theme xmlns:a="http://schemas.openxmlformats.org/drawingml/2006/main" name="Perusslide">
  <a:themeElements>
    <a:clrScheme name="Oamk väripaletti">
      <a:dk1>
        <a:srgbClr val="000000"/>
      </a:dk1>
      <a:lt1>
        <a:srgbClr val="FFFFFF"/>
      </a:lt1>
      <a:dk2>
        <a:srgbClr val="232E3D"/>
      </a:dk2>
      <a:lt2>
        <a:srgbClr val="FEF4E9"/>
      </a:lt2>
      <a:accent1>
        <a:srgbClr val="F6931F"/>
      </a:accent1>
      <a:accent2>
        <a:srgbClr val="4B7B85"/>
      </a:accent2>
      <a:accent3>
        <a:srgbClr val="F8AE56"/>
      </a:accent3>
      <a:accent4>
        <a:srgbClr val="8EBCC0"/>
      </a:accent4>
      <a:accent5>
        <a:srgbClr val="FBC88E"/>
      </a:accent5>
      <a:accent6>
        <a:srgbClr val="BEDA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usslide">
  <a:themeElements>
    <a:clrScheme name="Oamk värikartta">
      <a:dk1>
        <a:srgbClr val="000000"/>
      </a:dk1>
      <a:lt1>
        <a:srgbClr val="FFFFFF"/>
      </a:lt1>
      <a:dk2>
        <a:srgbClr val="232E3D"/>
      </a:dk2>
      <a:lt2>
        <a:srgbClr val="FCE4C7"/>
      </a:lt2>
      <a:accent1>
        <a:srgbClr val="F6931F"/>
      </a:accent1>
      <a:accent2>
        <a:srgbClr val="4B7B85"/>
      </a:accent2>
      <a:accent3>
        <a:srgbClr val="F8AE56"/>
      </a:accent3>
      <a:accent4>
        <a:srgbClr val="8EBCC0"/>
      </a:accent4>
      <a:accent5>
        <a:srgbClr val="FBC88E"/>
      </a:accent5>
      <a:accent6>
        <a:srgbClr val="BEDA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355</Words>
  <Application>Microsoft Macintosh PowerPoint</Application>
  <PresentationFormat>Laajakuva</PresentationFormat>
  <Paragraphs>45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Perusslide</vt:lpstr>
      <vt:lpstr>1_Perusslide</vt:lpstr>
      <vt:lpstr>Tämä on kansikuva</vt:lpstr>
      <vt:lpstr>Diasarjan käyttöohjeita</vt:lpstr>
      <vt:lpstr>Fontit ja värit</vt:lpstr>
      <vt:lpstr>Diasarjan käyttö saavutettavuuden näkökulmasta</vt:lpstr>
      <vt:lpstr>Muita vinkkejä esityksen laatimiseen</vt:lpstr>
      <vt:lpstr>Esimerkkigraafeja</vt:lpstr>
      <vt:lpstr>Esimerkkitaulukko</vt:lpstr>
      <vt:lpstr>Oamkin logo</vt:lpstr>
    </vt:vector>
  </TitlesOfParts>
  <Manager>Viestintä, markkinointi ja yhteiskuntasuhteet</Manager>
  <Company>Oamk Oulun ammattikorkeakoulu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Oulun ammattikorkeakoulun Powerpoint-pohja 2023</dc:title>
  <dc:subject>Powerpoint-pohja</dc:subject>
  <dc:creator/>
  <cp:keywords>Powerpoint-pohja, kalvopohja</cp:keywords>
  <dc:description/>
  <cp:lastModifiedBy>Lasse Virtanen</cp:lastModifiedBy>
  <cp:revision>16</cp:revision>
  <dcterms:created xsi:type="dcterms:W3CDTF">2023-01-03T07:42:05Z</dcterms:created>
  <dcterms:modified xsi:type="dcterms:W3CDTF">2023-03-16T12:01:16Z</dcterms:modified>
  <cp:category/>
</cp:coreProperties>
</file>